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2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6858000" cx="9144000"/>
  <p:notesSz cx="6858000" cy="9144000"/>
  <p:embeddedFontLst>
    <p:embeddedFont>
      <p:font typeface="Milonga"/>
      <p:regular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2" Type="http://schemas.openxmlformats.org/officeDocument/2006/relationships/font" Target="fonts/Milonga-regular.fntdata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jpg>
</file>

<file path=ppt/media/image2.png>
</file>

<file path=ppt/media/image3.jpg>
</file>

<file path=ppt/media/image4.jpg>
</file>

<file path=ppt/media/image5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000000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 txBox="1"/>
          <p:nvPr>
            <p:ph idx="2" type="hdr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" name="Shape 4"/>
          <p:cNvSpPr txBox="1"/>
          <p:nvPr>
            <p:ph idx="10" type="dt"/>
          </p:nvPr>
        </p:nvSpPr>
        <p:spPr>
          <a:xfrm>
            <a:off x="3884612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" name="Shape 5"/>
          <p:cNvSpPr/>
          <p:nvPr>
            <p:ph idx="3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7" name="Shape 7"/>
          <p:cNvSpPr txBox="1"/>
          <p:nvPr>
            <p:ph idx="11" type="ftr"/>
          </p:nvPr>
        </p:nvSpPr>
        <p:spPr>
          <a:xfrm>
            <a:off x="0" y="8685212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3884612" y="8685212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98" name="Shape 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layout with centered title and subtitle placeholders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7" name="Shape 17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lvl="1" marL="74295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1430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6002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057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514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4290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4800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6629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ext" type="tx">
  <p:cSld name="TITLE_AND_BODY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4" name="Shape 24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5" name="Shape 25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9" name="Shape 29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0" name="Shape 30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text on left, text on right" type="twoColTx">
  <p:cSld name="TITLE_AND_TWO_COLUMNS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i="0" sz="1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" type="body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>
              <a:solidFill>
                <a:srgbClr val="000000"/>
              </a:solidFill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3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4.jp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5.jpg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" name="Shape 4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9144000" cy="6834187"/>
          </a:xfrm>
          <a:prstGeom prst="rect">
            <a:avLst/>
          </a:prstGeom>
          <a:noFill/>
          <a:ln>
            <a:noFill/>
          </a:ln>
        </p:spPr>
      </p:pic>
      <p:sp>
        <p:nvSpPr>
          <p:cNvPr id="41" name="Shape 41"/>
          <p:cNvSpPr txBox="1"/>
          <p:nvPr>
            <p:ph type="ctrTitle"/>
          </p:nvPr>
        </p:nvSpPr>
        <p:spPr>
          <a:xfrm>
            <a:off x="0" y="0"/>
            <a:ext cx="6096000" cy="11652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Milonga"/>
              <a:buNone/>
            </a:pPr>
            <a:r>
              <a:rPr b="1" i="0" lang="en-US" sz="6000" u="none" cap="none" strike="noStrike">
                <a:solidFill>
                  <a:schemeClr val="lt1"/>
                </a:solidFill>
                <a:latin typeface="Milonga"/>
                <a:ea typeface="Milonga"/>
                <a:cs typeface="Milonga"/>
                <a:sym typeface="Milonga"/>
              </a:rPr>
              <a:t>The Middle Ages</a:t>
            </a:r>
            <a:endParaRPr/>
          </a:p>
        </p:txBody>
      </p:sp>
      <p:sp>
        <p:nvSpPr>
          <p:cNvPr id="42" name="Shape 42"/>
          <p:cNvSpPr txBox="1"/>
          <p:nvPr>
            <p:ph idx="1" type="subTitle"/>
          </p:nvPr>
        </p:nvSpPr>
        <p:spPr>
          <a:xfrm>
            <a:off x="304800" y="1143000"/>
            <a:ext cx="35052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Milonga"/>
              <a:buNone/>
            </a:pPr>
            <a:r>
              <a:rPr b="1" i="0" lang="en-US" sz="5400" u="none" cap="none" strike="noStrike">
                <a:solidFill>
                  <a:schemeClr val="lt1"/>
                </a:solidFill>
                <a:latin typeface="Milonga"/>
                <a:ea typeface="Milonga"/>
                <a:cs typeface="Milonga"/>
                <a:sym typeface="Milonga"/>
              </a:rPr>
              <a:t>Feudalism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457200" y="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Milonga"/>
              <a:buNone/>
            </a:pPr>
            <a:r>
              <a:rPr b="1" i="0" lang="en-US" sz="6600" u="none" cap="none" strike="noStrik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Feudalism Rises</a:t>
            </a:r>
            <a:endParaRPr/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-76200" y="1295400"/>
            <a:ext cx="4648200" cy="5257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Char char="•"/>
            </a:pPr>
            <a:r>
              <a:rPr b="0" i="0" lang="en-US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A </a:t>
            </a:r>
            <a:r>
              <a:rPr b="0" i="0" lang="en-US" sz="44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system </a:t>
            </a:r>
            <a:r>
              <a:rPr b="0" i="0" lang="en-US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of landholding and </a:t>
            </a:r>
            <a:r>
              <a:rPr b="0" i="0" lang="en-US" sz="44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governing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88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Char char="•"/>
            </a:pPr>
            <a:r>
              <a:rPr b="0" i="0" lang="en-US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It was based on an </a:t>
            </a:r>
            <a:r>
              <a:rPr b="0" i="0" lang="en-US" sz="44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exchange</a:t>
            </a:r>
            <a:r>
              <a:rPr b="0" i="0" lang="en-US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of </a:t>
            </a:r>
            <a:r>
              <a:rPr b="0" i="0" lang="en-US" sz="44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protection</a:t>
            </a:r>
            <a:r>
              <a:rPr b="0" i="0" lang="en-US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for other </a:t>
            </a:r>
            <a:r>
              <a:rPr b="0" i="0" lang="en-US" sz="44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services</a:t>
            </a:r>
            <a:endParaRPr/>
          </a:p>
        </p:txBody>
      </p:sp>
      <p:pic>
        <p:nvPicPr>
          <p:cNvPr id="49" name="Shape 4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373562" y="1371600"/>
            <a:ext cx="4729162" cy="5257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/>
        </p:nvSpPr>
        <p:spPr>
          <a:xfrm>
            <a:off x="4022725" y="2779712"/>
            <a:ext cx="184150" cy="3667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5" name="Shape 55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pic>
          <p:nvPicPr>
            <p:cNvPr id="56" name="Shape 56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>
              <a:off x="0" y="0"/>
              <a:ext cx="9144000" cy="6858000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57" name="Shape 57"/>
            <p:cNvSpPr/>
            <p:nvPr/>
          </p:nvSpPr>
          <p:spPr>
            <a:xfrm>
              <a:off x="7924800" y="3886200"/>
              <a:ext cx="990600" cy="457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" name="Shape 58"/>
            <p:cNvSpPr/>
            <p:nvPr/>
          </p:nvSpPr>
          <p:spPr>
            <a:xfrm>
              <a:off x="6172200" y="2743200"/>
              <a:ext cx="2362200" cy="457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" name="Shape 59"/>
            <p:cNvSpPr txBox="1"/>
            <p:nvPr/>
          </p:nvSpPr>
          <p:spPr>
            <a:xfrm>
              <a:off x="6164262" y="2895600"/>
              <a:ext cx="846137" cy="4572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2400"/>
                <a:buFont typeface="Arial"/>
                <a:buNone/>
              </a:pPr>
              <a:r>
                <a:rPr b="0" i="0" lang="en-US" sz="24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lords</a:t>
              </a:r>
              <a:endParaRPr/>
            </a:p>
          </p:txBody>
        </p:sp>
      </p:grpSp>
      <p:sp>
        <p:nvSpPr>
          <p:cNvPr id="60" name="Shape 60"/>
          <p:cNvSpPr txBox="1"/>
          <p:nvPr>
            <p:ph type="title"/>
          </p:nvPr>
        </p:nvSpPr>
        <p:spPr>
          <a:xfrm>
            <a:off x="4572000" y="-76200"/>
            <a:ext cx="45720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800"/>
              <a:buFont typeface="Milonga"/>
              <a:buNone/>
            </a:pPr>
            <a:r>
              <a:rPr b="1" i="0" lang="en-US" sz="4800" u="none" cap="none" strike="noStrik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Feudal System</a:t>
            </a:r>
            <a:endParaRPr/>
          </a:p>
        </p:txBody>
      </p:sp>
      <p:sp>
        <p:nvSpPr>
          <p:cNvPr id="61" name="Shape 61"/>
          <p:cNvSpPr txBox="1"/>
          <p:nvPr>
            <p:ph idx="4294967295" type="body"/>
          </p:nvPr>
        </p:nvSpPr>
        <p:spPr>
          <a:xfrm>
            <a:off x="0" y="0"/>
            <a:ext cx="4038600" cy="45259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Lords</a:t>
            </a: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give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knights/vassals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land (fief)</a:t>
            </a: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in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exchange</a:t>
            </a: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for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knights’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promise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to </a:t>
            </a:r>
            <a:r>
              <a:rPr b="1" i="0" lang="en-US" sz="32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defend</a:t>
            </a: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the 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lord and his 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b="1" i="0" lang="en-US" sz="3200" u="sng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land</a:t>
            </a:r>
            <a:endParaRPr/>
          </a:p>
          <a:p>
            <a:pPr indent="-1397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t/>
            </a:r>
            <a:endParaRPr b="1" i="0" sz="32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idx="4294967295" type="title"/>
          </p:nvPr>
        </p:nvSpPr>
        <p:spPr>
          <a:xfrm>
            <a:off x="457200" y="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Font typeface="Milonga"/>
              <a:buNone/>
            </a:pPr>
            <a:r>
              <a:rPr b="1" i="0" lang="en-US" sz="5400" u="non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Feudal Society</a:t>
            </a:r>
            <a:endParaRPr/>
          </a:p>
        </p:txBody>
      </p:sp>
      <p:sp>
        <p:nvSpPr>
          <p:cNvPr id="67" name="Shape 67"/>
          <p:cNvSpPr txBox="1"/>
          <p:nvPr>
            <p:ph idx="4294967295" type="body"/>
          </p:nvPr>
        </p:nvSpPr>
        <p:spPr>
          <a:xfrm>
            <a:off x="457200" y="1143000"/>
            <a:ext cx="7924800" cy="914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Char char="•"/>
            </a:pP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Rigid (strict) class structure</a:t>
            </a:r>
            <a:endParaRPr/>
          </a:p>
          <a:p>
            <a:pPr indent="-63500" lvl="0" marL="342900" marR="0" rtl="0" algn="l">
              <a:lnSpc>
                <a:spcPct val="100000"/>
              </a:lnSpc>
              <a:spcBef>
                <a:spcPts val="88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t/>
            </a:r>
            <a:endParaRPr b="0" i="0" sz="440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8" name="Shape 68"/>
          <p:cNvGrpSpPr/>
          <p:nvPr/>
        </p:nvGrpSpPr>
        <p:grpSpPr>
          <a:xfrm>
            <a:off x="533400" y="2286000"/>
            <a:ext cx="8305800" cy="4386262"/>
            <a:chOff x="1295400" y="2819400"/>
            <a:chExt cx="7086600" cy="3929062"/>
          </a:xfrm>
        </p:grpSpPr>
        <p:sp>
          <p:nvSpPr>
            <p:cNvPr id="69" name="Shape 69"/>
            <p:cNvSpPr txBox="1"/>
            <p:nvPr/>
          </p:nvSpPr>
          <p:spPr>
            <a:xfrm>
              <a:off x="3397250" y="5438775"/>
              <a:ext cx="49847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Peasants who work the land </a:t>
              </a:r>
              <a:endParaRPr/>
            </a:p>
          </p:txBody>
        </p:sp>
        <p:sp>
          <p:nvSpPr>
            <p:cNvPr id="70" name="Shape 70"/>
            <p:cNvSpPr txBox="1"/>
            <p:nvPr/>
          </p:nvSpPr>
          <p:spPr>
            <a:xfrm>
              <a:off x="1295400" y="5438775"/>
              <a:ext cx="21018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Serf</a:t>
              </a:r>
              <a:endParaRPr/>
            </a:p>
          </p:txBody>
        </p:sp>
        <p:sp>
          <p:nvSpPr>
            <p:cNvPr id="71" name="Shape 71"/>
            <p:cNvSpPr txBox="1"/>
            <p:nvPr/>
          </p:nvSpPr>
          <p:spPr>
            <a:xfrm>
              <a:off x="3397250" y="4129087"/>
              <a:ext cx="49847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The person receiving the fief</a:t>
              </a:r>
              <a:endParaRPr/>
            </a:p>
          </p:txBody>
        </p:sp>
        <p:sp>
          <p:nvSpPr>
            <p:cNvPr id="72" name="Shape 72"/>
            <p:cNvSpPr txBox="1"/>
            <p:nvPr/>
          </p:nvSpPr>
          <p:spPr>
            <a:xfrm>
              <a:off x="1295400" y="4129087"/>
              <a:ext cx="21018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Vassal</a:t>
              </a:r>
              <a:endParaRPr/>
            </a:p>
          </p:txBody>
        </p:sp>
        <p:sp>
          <p:nvSpPr>
            <p:cNvPr id="73" name="Shape 73"/>
            <p:cNvSpPr txBox="1"/>
            <p:nvPr/>
          </p:nvSpPr>
          <p:spPr>
            <a:xfrm>
              <a:off x="3397250" y="2819400"/>
              <a:ext cx="49847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Land given to a Vassal from a Lord</a:t>
              </a:r>
              <a:endParaRPr/>
            </a:p>
          </p:txBody>
        </p:sp>
        <p:sp>
          <p:nvSpPr>
            <p:cNvPr id="74" name="Shape 74"/>
            <p:cNvSpPr txBox="1"/>
            <p:nvPr/>
          </p:nvSpPr>
          <p:spPr>
            <a:xfrm>
              <a:off x="1295400" y="2819400"/>
              <a:ext cx="2101850" cy="130968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4000"/>
                <a:buFont typeface="Arial"/>
                <a:buNone/>
              </a:pPr>
              <a:r>
                <a:rPr b="0" i="0" lang="en-US" sz="400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Fief</a:t>
              </a:r>
              <a:endParaRPr/>
            </a:p>
          </p:txBody>
        </p:sp>
        <p:cxnSp>
          <p:nvCxnSpPr>
            <p:cNvPr id="75" name="Shape 75"/>
            <p:cNvCxnSpPr/>
            <p:nvPr/>
          </p:nvCxnSpPr>
          <p:spPr>
            <a:xfrm>
              <a:off x="1295400" y="2819400"/>
              <a:ext cx="7086600" cy="0"/>
            </a:xfrm>
            <a:prstGeom prst="straightConnector1">
              <a:avLst/>
            </a:prstGeom>
            <a:noFill/>
            <a:ln cap="sq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76" name="Shape 76"/>
            <p:cNvCxnSpPr/>
            <p:nvPr/>
          </p:nvCxnSpPr>
          <p:spPr>
            <a:xfrm>
              <a:off x="1295400" y="4129087"/>
              <a:ext cx="7086600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77" name="Shape 77"/>
            <p:cNvCxnSpPr/>
            <p:nvPr/>
          </p:nvCxnSpPr>
          <p:spPr>
            <a:xfrm>
              <a:off x="1295400" y="5438775"/>
              <a:ext cx="7086600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78" name="Shape 78"/>
            <p:cNvCxnSpPr/>
            <p:nvPr/>
          </p:nvCxnSpPr>
          <p:spPr>
            <a:xfrm>
              <a:off x="1295400" y="6748462"/>
              <a:ext cx="7086600" cy="0"/>
            </a:xfrm>
            <a:prstGeom prst="straightConnector1">
              <a:avLst/>
            </a:prstGeom>
            <a:noFill/>
            <a:ln cap="sq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79" name="Shape 79"/>
            <p:cNvCxnSpPr/>
            <p:nvPr/>
          </p:nvCxnSpPr>
          <p:spPr>
            <a:xfrm>
              <a:off x="1295400" y="2819400"/>
              <a:ext cx="0" cy="3929062"/>
            </a:xfrm>
            <a:prstGeom prst="straightConnector1">
              <a:avLst/>
            </a:prstGeom>
            <a:noFill/>
            <a:ln cap="sq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80" name="Shape 80"/>
            <p:cNvCxnSpPr/>
            <p:nvPr/>
          </p:nvCxnSpPr>
          <p:spPr>
            <a:xfrm>
              <a:off x="3397250" y="2819400"/>
              <a:ext cx="0" cy="3929062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81" name="Shape 81"/>
            <p:cNvCxnSpPr/>
            <p:nvPr/>
          </p:nvCxnSpPr>
          <p:spPr>
            <a:xfrm>
              <a:off x="8382000" y="2819400"/>
              <a:ext cx="0" cy="3929062"/>
            </a:xfrm>
            <a:prstGeom prst="straightConnector1">
              <a:avLst/>
            </a:prstGeom>
            <a:noFill/>
            <a:ln cap="sq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Shape 8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392612" y="0"/>
            <a:ext cx="4751387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87" name="Shape 87"/>
          <p:cNvSpPr txBox="1"/>
          <p:nvPr>
            <p:ph type="title"/>
          </p:nvPr>
        </p:nvSpPr>
        <p:spPr>
          <a:xfrm>
            <a:off x="4876800" y="0"/>
            <a:ext cx="41148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Milonga"/>
              <a:buNone/>
            </a:pPr>
            <a:r>
              <a:rPr b="1" i="0" lang="en-US" sz="6600" u="none" cap="none" strike="noStrik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Manors</a:t>
            </a:r>
            <a:endParaRPr/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0" y="0"/>
            <a:ext cx="4419600" cy="6858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Char char="•"/>
            </a:pP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</a:t>
            </a:r>
            <a:r>
              <a:rPr b="0" i="0" lang="en-US" sz="4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manor</a:t>
            </a: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is the lord’s </a:t>
            </a:r>
            <a:r>
              <a:rPr b="0" i="0" lang="en-US" sz="4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estate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88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Char char="•"/>
            </a:pP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manor </a:t>
            </a:r>
            <a:r>
              <a:rPr b="0" i="0" lang="en-US" sz="4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system</a:t>
            </a: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is an </a:t>
            </a:r>
            <a:r>
              <a:rPr b="0" i="0" lang="en-US" sz="4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economic </a:t>
            </a:r>
            <a:r>
              <a:rPr b="0" i="0" lang="en-US" sz="44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arrangement that is </a:t>
            </a:r>
            <a:r>
              <a:rPr b="0" i="0" lang="en-US" sz="4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self-sufficient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3" name="Shape 93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9144000" cy="6854825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Shape 94"/>
          <p:cNvSpPr txBox="1"/>
          <p:nvPr>
            <p:ph type="title"/>
          </p:nvPr>
        </p:nvSpPr>
        <p:spPr>
          <a:xfrm>
            <a:off x="457200" y="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6600"/>
              <a:buFont typeface="Milonga"/>
              <a:buNone/>
            </a:pPr>
            <a:r>
              <a:rPr b="1" i="0" lang="en-US" sz="6600" u="none" cap="none" strike="noStrik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Manors</a:t>
            </a:r>
            <a:endParaRPr/>
          </a:p>
        </p:txBody>
      </p:sp>
      <p:sp>
        <p:nvSpPr>
          <p:cNvPr id="95" name="Shape 95"/>
          <p:cNvSpPr txBox="1"/>
          <p:nvPr>
            <p:ph idx="1" type="body"/>
          </p:nvPr>
        </p:nvSpPr>
        <p:spPr>
          <a:xfrm>
            <a:off x="0" y="914400"/>
            <a:ext cx="9144000" cy="5943600"/>
          </a:xfrm>
          <a:prstGeom prst="rect">
            <a:avLst/>
          </a:prstGeom>
          <a:noFill/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Char char="•"/>
            </a:pP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Lord provides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housing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 strips of farmland, and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protection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from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bandits</a:t>
            </a:r>
            <a:endParaRPr/>
          </a:p>
          <a:p>
            <a:pPr indent="-88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88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88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88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88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42900" lvl="0" marL="342900" marR="0" rtl="0" algn="l">
              <a:lnSpc>
                <a:spcPct val="80000"/>
              </a:lnSpc>
              <a:spcBef>
                <a:spcPts val="800"/>
              </a:spcBef>
              <a:spcAft>
                <a:spcPts val="0"/>
              </a:spcAft>
              <a:buClr>
                <a:schemeClr val="lt1"/>
              </a:buClr>
              <a:buSzPts val="4000"/>
              <a:buFont typeface="Arial"/>
              <a:buChar char="•"/>
            </a:pPr>
            <a:r>
              <a:rPr b="0" i="0" lang="en-US" sz="4000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 return, </a:t>
            </a:r>
            <a:r>
              <a:rPr b="0" i="0" lang="en-US" sz="4000" u="sng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serfs</a:t>
            </a:r>
            <a:r>
              <a:rPr b="0" i="0" lang="en-US" sz="4000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 tend the </a:t>
            </a:r>
            <a:r>
              <a:rPr b="0" i="0" lang="en-US" sz="4000" u="sng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lands</a:t>
            </a:r>
            <a:r>
              <a:rPr b="0" i="0" lang="en-US" sz="4000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, cared for his </a:t>
            </a:r>
            <a:r>
              <a:rPr b="0" i="0" lang="en-US" sz="4000" u="sng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animals</a:t>
            </a:r>
            <a:r>
              <a:rPr b="0" i="0" lang="en-US" sz="4000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, and </a:t>
            </a:r>
            <a:r>
              <a:rPr b="0" i="0" lang="en-US" sz="4000" u="sng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maintained</a:t>
            </a:r>
            <a:r>
              <a:rPr b="0" i="0" lang="en-US" sz="4000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 the </a:t>
            </a:r>
            <a:r>
              <a:rPr b="0" i="0" lang="en-US" sz="4000" u="sng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estate/manor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Shape 100"/>
          <p:cNvSpPr txBox="1"/>
          <p:nvPr>
            <p:ph type="title"/>
          </p:nvPr>
        </p:nvSpPr>
        <p:spPr>
          <a:xfrm>
            <a:off x="457200" y="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Font typeface="Milonga"/>
              <a:buNone/>
            </a:pPr>
            <a:r>
              <a:rPr b="1" i="0" lang="en-US" sz="5400" u="none" cap="none" strike="noStrike">
                <a:solidFill>
                  <a:schemeClr val="dk2"/>
                </a:solidFill>
                <a:latin typeface="Milonga"/>
                <a:ea typeface="Milonga"/>
                <a:cs typeface="Milonga"/>
                <a:sym typeface="Milonga"/>
              </a:rPr>
              <a:t>Life on the Manor</a:t>
            </a:r>
            <a:endParaRPr/>
          </a:p>
        </p:txBody>
      </p:sp>
      <p:sp>
        <p:nvSpPr>
          <p:cNvPr id="101" name="Shape 101"/>
          <p:cNvSpPr txBox="1"/>
          <p:nvPr>
            <p:ph idx="1" type="body"/>
          </p:nvPr>
        </p:nvSpPr>
        <p:spPr>
          <a:xfrm>
            <a:off x="0" y="1265237"/>
            <a:ext cx="9144000" cy="49069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Char char="•"/>
            </a:pP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Rarely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traveled more than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25 miles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from the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manor</a:t>
            </a:r>
            <a:endParaRPr/>
          </a:p>
          <a:p>
            <a:pPr indent="-342900" lvl="0" marL="3429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Char char="•"/>
            </a:pP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Generally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15-30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families lived in the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village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on a manor</a:t>
            </a:r>
            <a:endParaRPr/>
          </a:p>
          <a:p>
            <a:pPr indent="-342900" lvl="0" marL="3429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Char char="•"/>
            </a:pP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Everything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needed such as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food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 clothes, fuel,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lumber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and leather goods were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produced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on the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manor</a:t>
            </a:r>
            <a:endParaRPr/>
          </a:p>
          <a:p>
            <a:pPr indent="-342900" lvl="0" marL="3429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Char char="•"/>
            </a:pP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Only outside purchases were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salt</a:t>
            </a:r>
            <a:r>
              <a:rPr b="0" i="0" lang="en-US" sz="400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 iron and unusual </a:t>
            </a:r>
            <a:r>
              <a:rPr b="0" i="0" lang="en-US" sz="40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objects</a:t>
            </a:r>
            <a:endParaRPr/>
          </a:p>
          <a:p>
            <a:pPr indent="-88900" lvl="0" marL="342900" marR="0" rtl="0" algn="l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sng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Default Design">
  <a:themeElements>
    <a:clrScheme name="Default Design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BBE0E3"/>
      </a:accent4>
      <a:accent5>
        <a:srgbClr val="333399"/>
      </a:accent5>
      <a:accent6>
        <a:srgbClr val="FFFFFF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